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74" r:id="rId2"/>
    <p:sldId id="375" r:id="rId3"/>
    <p:sldId id="376" r:id="rId4"/>
    <p:sldId id="377" r:id="rId5"/>
    <p:sldId id="352" r:id="rId6"/>
    <p:sldId id="361" r:id="rId7"/>
    <p:sldId id="362" r:id="rId8"/>
    <p:sldId id="372" r:id="rId9"/>
    <p:sldId id="378" r:id="rId10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36" autoAdjust="0"/>
    <p:restoredTop sz="86533" autoAdjust="0"/>
  </p:normalViewPr>
  <p:slideViewPr>
    <p:cSldViewPr snapToGrid="0">
      <p:cViewPr varScale="1">
        <p:scale>
          <a:sx n="40" d="100"/>
          <a:sy n="40" d="100"/>
        </p:scale>
        <p:origin x="42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4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39633277053579"/>
          <c:y val="0.10665814042838388"/>
          <c:w val="0.65654289291492884"/>
          <c:h val="0.7173068177809726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Service Users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atte"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Men</c:v>
                </c:pt>
                <c:pt idx="1">
                  <c:v>Women</c:v>
                </c:pt>
                <c:pt idx="2">
                  <c:v>Children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318</c:v>
                </c:pt>
                <c:pt idx="1">
                  <c:v>107</c:v>
                </c:pt>
                <c:pt idx="2">
                  <c:v>388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8728672"/>
        <c:axId val="18729456"/>
        <c:axId val="333332072"/>
      </c:bar3DChart>
      <c:valAx>
        <c:axId val="1872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28672"/>
        <c:crosses val="autoZero"/>
        <c:crossBetween val="between"/>
      </c:valAx>
      <c:catAx>
        <c:axId val="18728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29456"/>
        <c:crosses val="autoZero"/>
        <c:auto val="1"/>
        <c:lblAlgn val="ctr"/>
        <c:lblOffset val="100"/>
        <c:noMultiLvlLbl val="0"/>
      </c:catAx>
      <c:serAx>
        <c:axId val="3333320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29456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18830" cy="495029"/>
          </a:xfrm>
          <a:prstGeom prst="rect">
            <a:avLst/>
          </a:prstGeom>
        </p:spPr>
        <p:txBody>
          <a:bodyPr vert="horz" lIns="90611" tIns="45305" rIns="90611" bIns="45305" rtlCol="0"/>
          <a:lstStyle>
            <a:lvl1pPr algn="l">
              <a:defRPr sz="1200"/>
            </a:lvl1pPr>
          </a:lstStyle>
          <a:p>
            <a:endParaRPr lang="fr-CH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6" y="0"/>
            <a:ext cx="2918830" cy="495029"/>
          </a:xfrm>
          <a:prstGeom prst="rect">
            <a:avLst/>
          </a:prstGeom>
        </p:spPr>
        <p:txBody>
          <a:bodyPr vert="horz" lIns="90611" tIns="45305" rIns="90611" bIns="45305" rtlCol="0"/>
          <a:lstStyle>
            <a:lvl1pPr algn="r">
              <a:defRPr sz="1200"/>
            </a:lvl1pPr>
          </a:lstStyle>
          <a:p>
            <a:fld id="{77ABB911-EF6E-42BC-81B0-99444EC42BCB}" type="datetimeFigureOut">
              <a:rPr lang="fr-CH" smtClean="0"/>
              <a:t>18.09.2017</a:t>
            </a:fld>
            <a:endParaRPr lang="fr-C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371288"/>
            <a:ext cx="2918830" cy="495028"/>
          </a:xfrm>
          <a:prstGeom prst="rect">
            <a:avLst/>
          </a:prstGeom>
        </p:spPr>
        <p:txBody>
          <a:bodyPr vert="horz" lIns="90611" tIns="45305" rIns="90611" bIns="45305" rtlCol="0" anchor="b"/>
          <a:lstStyle>
            <a:lvl1pPr algn="l">
              <a:defRPr sz="1200"/>
            </a:lvl1pPr>
          </a:lstStyle>
          <a:p>
            <a:endParaRPr lang="fr-C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6" y="9371288"/>
            <a:ext cx="2918830" cy="495028"/>
          </a:xfrm>
          <a:prstGeom prst="rect">
            <a:avLst/>
          </a:prstGeom>
        </p:spPr>
        <p:txBody>
          <a:bodyPr vert="horz" lIns="90611" tIns="45305" rIns="90611" bIns="45305" rtlCol="0" anchor="b"/>
          <a:lstStyle>
            <a:lvl1pPr algn="r">
              <a:defRPr sz="1200"/>
            </a:lvl1pPr>
          </a:lstStyle>
          <a:p>
            <a:fld id="{17618C43-ED2D-4160-9733-129727FE1ACA}" type="slidenum">
              <a:rPr lang="fr-CH" smtClean="0"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927413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9607" cy="494175"/>
          </a:xfrm>
          <a:prstGeom prst="rect">
            <a:avLst/>
          </a:prstGeom>
        </p:spPr>
        <p:txBody>
          <a:bodyPr vert="horz" lIns="89820" tIns="44910" rIns="89820" bIns="44910" rtlCol="0"/>
          <a:lstStyle>
            <a:lvl1pPr algn="l">
              <a:defRPr sz="1200"/>
            </a:lvl1pPr>
          </a:lstStyle>
          <a:p>
            <a:endParaRPr lang="fr-CH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4602" y="1"/>
            <a:ext cx="2919606" cy="494175"/>
          </a:xfrm>
          <a:prstGeom prst="rect">
            <a:avLst/>
          </a:prstGeom>
        </p:spPr>
        <p:txBody>
          <a:bodyPr vert="horz" lIns="89820" tIns="44910" rIns="89820" bIns="44910" rtlCol="0"/>
          <a:lstStyle>
            <a:lvl1pPr algn="r">
              <a:defRPr sz="1200"/>
            </a:lvl1pPr>
          </a:lstStyle>
          <a:p>
            <a:fld id="{07955CDB-E41D-4995-BE4D-C70AF8021F61}" type="datetimeFigureOut">
              <a:rPr lang="fr-CH" smtClean="0"/>
              <a:t>18.09.2017</a:t>
            </a:fld>
            <a:endParaRPr lang="fr-CH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8200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820" tIns="44910" rIns="89820" bIns="44910" rtlCol="0" anchor="ctr"/>
          <a:lstStyle/>
          <a:p>
            <a:endParaRPr lang="fr-CH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353" y="4747840"/>
            <a:ext cx="5388610" cy="3884597"/>
          </a:xfrm>
          <a:prstGeom prst="rect">
            <a:avLst/>
          </a:prstGeom>
        </p:spPr>
        <p:txBody>
          <a:bodyPr vert="horz" lIns="89820" tIns="44910" rIns="89820" bIns="4491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9372138"/>
            <a:ext cx="2919607" cy="494175"/>
          </a:xfrm>
          <a:prstGeom prst="rect">
            <a:avLst/>
          </a:prstGeom>
        </p:spPr>
        <p:txBody>
          <a:bodyPr vert="horz" lIns="89820" tIns="44910" rIns="89820" bIns="44910" rtlCol="0" anchor="b"/>
          <a:lstStyle>
            <a:lvl1pPr algn="l">
              <a:defRPr sz="1200"/>
            </a:lvl1pPr>
          </a:lstStyle>
          <a:p>
            <a:endParaRPr lang="fr-CH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4602" y="9372138"/>
            <a:ext cx="2919606" cy="494175"/>
          </a:xfrm>
          <a:prstGeom prst="rect">
            <a:avLst/>
          </a:prstGeom>
        </p:spPr>
        <p:txBody>
          <a:bodyPr vert="horz" lIns="89820" tIns="44910" rIns="89820" bIns="44910" rtlCol="0" anchor="b"/>
          <a:lstStyle>
            <a:lvl1pPr algn="r">
              <a:defRPr sz="1200"/>
            </a:lvl1pPr>
          </a:lstStyle>
          <a:p>
            <a:fld id="{FFFF707B-52DD-4E84-B2D0-8656487FD664}" type="slidenum">
              <a:rPr lang="fr-CH" smtClean="0"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9105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FAEF9-3593-447B-8293-4F3B029164FD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9572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 one day training has been done at BAU regarding the installation, the use and the study protocol. (15 participants whom will be involved in the study) . Study will be done in BAU, WTTC and In </a:t>
            </a:r>
            <a:r>
              <a:rPr lang="en-US" sz="1200" baseline="0" dirty="0" err="1" smtClean="0"/>
              <a:t>Bekhaa</a:t>
            </a:r>
            <a:r>
              <a:rPr lang="en-US" sz="1200" baseline="0" dirty="0" smtClean="0"/>
              <a:t> P&amp;O private clinic ( partner ).</a:t>
            </a:r>
            <a:endParaRPr lang="fr-CH" sz="1200" dirty="0" smtClean="0"/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707B-52DD-4E84-B2D0-8656487FD664}" type="slidenum">
              <a:rPr lang="fr-CH" smtClean="0"/>
              <a:t>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34848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FAEF9-3593-447B-8293-4F3B029164FD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3470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F707B-52DD-4E84-B2D0-8656487FD664}" type="slidenum">
              <a:rPr lang="fr-CH" smtClean="0"/>
              <a:t>8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75527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960105"/>
          </a:xfrm>
        </p:spPr>
        <p:txBody>
          <a:bodyPr/>
          <a:lstStyle/>
          <a:p>
            <a:pPr algn="ctr"/>
            <a:r>
              <a:rPr lang="en-US" sz="3200" dirty="0" smtClean="0"/>
              <a:t>Physical Rehabilitation Project in Lebanon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8170" y="4394039"/>
            <a:ext cx="3546286" cy="1117687"/>
          </a:xfrm>
        </p:spPr>
        <p:txBody>
          <a:bodyPr>
            <a:normAutofit/>
          </a:bodyPr>
          <a:lstStyle/>
          <a:p>
            <a:r>
              <a:rPr lang="en-US" dirty="0" smtClean="0"/>
              <a:t>UNHCR- Health working group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18.09.2017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118" y="2605856"/>
            <a:ext cx="1611086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8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Physical Rehabilitation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218543"/>
            <a:ext cx="10799473" cy="4482060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n-US" sz="2800" dirty="0">
                <a:solidFill>
                  <a:prstClr val="white"/>
                </a:solidFill>
              </a:rPr>
              <a:t>Physical Rehabilitation is an important part of the integrated rehabilitation process, enabling person with  physical impairment to gain mobility</a:t>
            </a:r>
          </a:p>
          <a:p>
            <a:pPr marL="0" lvl="0" indent="0" algn="just">
              <a:buNone/>
            </a:pPr>
            <a:r>
              <a:rPr lang="en-US" sz="2800" dirty="0">
                <a:solidFill>
                  <a:prstClr val="white"/>
                </a:solidFill>
              </a:rPr>
              <a:t>Which is a main condition for the person to participate in </a:t>
            </a:r>
            <a:r>
              <a:rPr lang="en-US" sz="2800" dirty="0">
                <a:solidFill>
                  <a:srgbClr val="FF9900"/>
                </a:solidFill>
              </a:rPr>
              <a:t>social life</a:t>
            </a:r>
            <a:r>
              <a:rPr lang="en-US" sz="2800" dirty="0">
                <a:solidFill>
                  <a:prstClr val="white"/>
                </a:solidFill>
              </a:rPr>
              <a:t>, </a:t>
            </a:r>
            <a:r>
              <a:rPr lang="en-US" sz="2800" dirty="0">
                <a:solidFill>
                  <a:srgbClr val="FF9900"/>
                </a:solidFill>
              </a:rPr>
              <a:t>work</a:t>
            </a:r>
            <a:r>
              <a:rPr lang="en-US" sz="2800" dirty="0">
                <a:solidFill>
                  <a:prstClr val="white"/>
                </a:solidFill>
              </a:rPr>
              <a:t> and </a:t>
            </a:r>
            <a:r>
              <a:rPr lang="en-US" sz="2800" dirty="0">
                <a:solidFill>
                  <a:srgbClr val="FF9900"/>
                </a:solidFill>
              </a:rPr>
              <a:t>education</a:t>
            </a:r>
          </a:p>
          <a:p>
            <a:pPr marL="0" lvl="0" indent="0">
              <a:buNone/>
            </a:pPr>
            <a:endParaRPr lang="en-US" sz="2800" dirty="0" smtClean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en-US" sz="2800" dirty="0" smtClean="0">
                <a:solidFill>
                  <a:prstClr val="white"/>
                </a:solidFill>
              </a:rPr>
              <a:t>It includes </a:t>
            </a:r>
            <a:r>
              <a:rPr lang="en-US" sz="2800" dirty="0">
                <a:solidFill>
                  <a:prstClr val="white"/>
                </a:solidFill>
              </a:rPr>
              <a:t>the provision of mobility devices such as:</a:t>
            </a:r>
          </a:p>
          <a:p>
            <a:pPr lvl="0"/>
            <a:r>
              <a:rPr lang="en-US" sz="2800" dirty="0">
                <a:solidFill>
                  <a:srgbClr val="FF9900"/>
                </a:solidFill>
              </a:rPr>
              <a:t>Prostheses</a:t>
            </a:r>
          </a:p>
          <a:p>
            <a:pPr lvl="0"/>
            <a:r>
              <a:rPr lang="en-US" sz="2800" dirty="0">
                <a:solidFill>
                  <a:srgbClr val="FF9900"/>
                </a:solidFill>
              </a:rPr>
              <a:t>Orthoses</a:t>
            </a:r>
          </a:p>
          <a:p>
            <a:pPr lvl="0"/>
            <a:r>
              <a:rPr lang="en-US" sz="2800" dirty="0">
                <a:solidFill>
                  <a:srgbClr val="FF9900"/>
                </a:solidFill>
              </a:rPr>
              <a:t>Walking Aids and Wheelchairs</a:t>
            </a:r>
          </a:p>
          <a:p>
            <a:pPr marL="0" lvl="0" indent="0">
              <a:buNone/>
            </a:pPr>
            <a:r>
              <a:rPr lang="en-US" sz="2800" dirty="0">
                <a:solidFill>
                  <a:prstClr val="white"/>
                </a:solidFill>
              </a:rPr>
              <a:t>along with appropriate </a:t>
            </a:r>
            <a:r>
              <a:rPr lang="en-US" sz="2800" dirty="0">
                <a:solidFill>
                  <a:srgbClr val="FF9900"/>
                </a:solidFill>
              </a:rPr>
              <a:t>Therapy</a:t>
            </a:r>
            <a:r>
              <a:rPr lang="en-US" sz="2800" dirty="0">
                <a:solidFill>
                  <a:prstClr val="white"/>
                </a:solidFill>
              </a:rPr>
              <a:t> allowing an optimal use of the device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914" y="479309"/>
            <a:ext cx="1611086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6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PRP Core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2400"/>
              </a:spcBef>
              <a:buNone/>
            </a:pPr>
            <a:r>
              <a:rPr lang="en-US" sz="2800" dirty="0">
                <a:solidFill>
                  <a:prstClr val="white"/>
                </a:solidFill>
              </a:rPr>
              <a:t>Not only by restoring mobility through appropriate physical rehabilitation (mobility devices along with appropriate therapy)</a:t>
            </a:r>
          </a:p>
          <a:p>
            <a:pPr marL="0" lvl="0" indent="0">
              <a:spcBef>
                <a:spcPts val="2400"/>
              </a:spcBef>
              <a:buNone/>
            </a:pPr>
            <a:r>
              <a:rPr lang="en-US" sz="2800" dirty="0">
                <a:solidFill>
                  <a:prstClr val="white"/>
                </a:solidFill>
              </a:rPr>
              <a:t>But also by reintegrating them into their families and communities and enabling them to work and gain education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914" y="479309"/>
            <a:ext cx="1611086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8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Pillar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US" sz="2800" dirty="0">
                <a:solidFill>
                  <a:prstClr val="white"/>
                </a:solidFill>
              </a:rPr>
              <a:t>Increasing </a:t>
            </a:r>
            <a:r>
              <a:rPr lang="en-US" sz="2800" dirty="0">
                <a:solidFill>
                  <a:srgbClr val="FF9900"/>
                </a:solidFill>
              </a:rPr>
              <a:t>access</a:t>
            </a:r>
            <a:r>
              <a:rPr lang="en-US" sz="2800" dirty="0">
                <a:solidFill>
                  <a:prstClr val="white"/>
                </a:solidFill>
              </a:rPr>
              <a:t> to services</a:t>
            </a: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US" sz="2800" dirty="0">
                <a:solidFill>
                  <a:prstClr val="white"/>
                </a:solidFill>
              </a:rPr>
              <a:t>Improving the </a:t>
            </a:r>
            <a:r>
              <a:rPr lang="en-US" sz="2800" dirty="0">
                <a:solidFill>
                  <a:srgbClr val="FF9900"/>
                </a:solidFill>
              </a:rPr>
              <a:t>quality</a:t>
            </a:r>
            <a:r>
              <a:rPr lang="en-US" sz="2800" dirty="0">
                <a:solidFill>
                  <a:prstClr val="white"/>
                </a:solidFill>
              </a:rPr>
              <a:t> of the </a:t>
            </a:r>
            <a:r>
              <a:rPr lang="en-US" sz="2800" dirty="0" smtClean="0">
                <a:solidFill>
                  <a:prstClr val="white"/>
                </a:solidFill>
              </a:rPr>
              <a:t>services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sz="2800" dirty="0">
                <a:solidFill>
                  <a:prstClr val="white"/>
                </a:solidFill>
              </a:rPr>
              <a:t>Promoting full participation and </a:t>
            </a:r>
            <a:r>
              <a:rPr lang="en-US" sz="2800" dirty="0">
                <a:solidFill>
                  <a:srgbClr val="FF9900"/>
                </a:solidFill>
              </a:rPr>
              <a:t>inclusion</a:t>
            </a:r>
            <a:r>
              <a:rPr lang="en-US" sz="2800" dirty="0">
                <a:solidFill>
                  <a:prstClr val="white"/>
                </a:solidFill>
              </a:rPr>
              <a:t> in </a:t>
            </a:r>
            <a:r>
              <a:rPr lang="en-US" sz="2800" dirty="0" smtClean="0">
                <a:solidFill>
                  <a:prstClr val="white"/>
                </a:solidFill>
              </a:rPr>
              <a:t>society</a:t>
            </a:r>
            <a:endParaRPr lang="en-US" sz="2800" dirty="0">
              <a:solidFill>
                <a:prstClr val="white"/>
              </a:solidFill>
            </a:endParaRP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US" sz="2800" dirty="0">
                <a:solidFill>
                  <a:prstClr val="white"/>
                </a:solidFill>
              </a:rPr>
              <a:t>Ensuring </a:t>
            </a:r>
            <a:r>
              <a:rPr lang="en-US" sz="2800" dirty="0">
                <a:solidFill>
                  <a:srgbClr val="FF9900"/>
                </a:solidFill>
              </a:rPr>
              <a:t>sustainability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914" y="479309"/>
            <a:ext cx="1611086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Ensuring a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ccess to rehabilitation services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0" y="2008682"/>
            <a:ext cx="6277311" cy="4473599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en-US" sz="24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Destitute people </a:t>
            </a:r>
            <a:r>
              <a:rPr 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with severe physical impairments across the country have access to competent physical rehabilitation services </a:t>
            </a:r>
            <a:endParaRPr lang="en-US" sz="2400" dirty="0" smtClean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</a:pPr>
            <a:r>
              <a:rPr lang="en-US" sz="2400" b="1" u="sng" dirty="0" smtClean="0"/>
              <a:t>Since Jan 2017</a:t>
            </a:r>
          </a:p>
          <a:p>
            <a:pPr algn="just">
              <a:lnSpc>
                <a:spcPct val="110000"/>
              </a:lnSpc>
            </a:pPr>
            <a:r>
              <a:rPr lang="en-US" sz="2400" b="1" u="sng" dirty="0" smtClean="0"/>
              <a:t>368</a:t>
            </a:r>
            <a:r>
              <a:rPr lang="en-US" sz="2400" dirty="0" smtClean="0"/>
              <a:t> </a:t>
            </a:r>
            <a:r>
              <a:rPr lang="en-US" sz="2400" dirty="0"/>
              <a:t>PWD received services</a:t>
            </a:r>
          </a:p>
          <a:p>
            <a:pPr algn="just">
              <a:lnSpc>
                <a:spcPct val="110000"/>
              </a:lnSpc>
            </a:pPr>
            <a:r>
              <a:rPr lang="en-US" sz="2400" b="1" dirty="0" smtClean="0"/>
              <a:t>448 orthopedic devices </a:t>
            </a:r>
            <a:r>
              <a:rPr lang="en-US" sz="2400" dirty="0" smtClean="0"/>
              <a:t>were delivered </a:t>
            </a:r>
          </a:p>
          <a:p>
            <a:pPr algn="just">
              <a:lnSpc>
                <a:spcPct val="110000"/>
              </a:lnSpc>
            </a:pPr>
            <a:r>
              <a:rPr lang="en-US" sz="2400" dirty="0" smtClean="0"/>
              <a:t>Most of our service users are children and women ( 61 %)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772872291"/>
              </p:ext>
            </p:extLst>
          </p:nvPr>
        </p:nvGraphicFramePr>
        <p:xfrm>
          <a:off x="7077076" y="2137152"/>
          <a:ext cx="5114924" cy="419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914" y="479309"/>
            <a:ext cx="1611086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0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292" y="753228"/>
            <a:ext cx="9613861" cy="1080938"/>
          </a:xfrm>
        </p:spPr>
        <p:txBody>
          <a:bodyPr/>
          <a:lstStyle/>
          <a:p>
            <a:r>
              <a:rPr lang="en-US" dirty="0" smtClean="0"/>
              <a:t> 2) </a:t>
            </a:r>
            <a:r>
              <a:rPr lang="en-US" b="1" dirty="0" smtClean="0"/>
              <a:t>Quality of PR services  </a:t>
            </a:r>
            <a:endParaRPr lang="fr-CH" dirty="0"/>
          </a:p>
        </p:txBody>
      </p:sp>
      <p:sp>
        <p:nvSpPr>
          <p:cNvPr id="5" name="TextBox 4"/>
          <p:cNvSpPr txBox="1"/>
          <p:nvPr/>
        </p:nvSpPr>
        <p:spPr>
          <a:xfrm>
            <a:off x="339087" y="2062957"/>
            <a:ext cx="11634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Beirut Arab University (BAU) started to collaborate on a study about the use of </a:t>
            </a:r>
            <a:r>
              <a:rPr lang="en-US" sz="2400" dirty="0" err="1"/>
              <a:t>Kinapsys</a:t>
            </a:r>
            <a:r>
              <a:rPr lang="en-US" sz="2400" dirty="0" smtClean="0"/>
              <a:t>® . </a:t>
            </a:r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aim of this study is to assess the effects of Virtual Reality training on specific balance outcomes </a:t>
            </a:r>
            <a:r>
              <a:rPr lang="en-US" sz="2400" dirty="0" smtClean="0"/>
              <a:t>and if it improves the </a:t>
            </a:r>
            <a:r>
              <a:rPr lang="en-US" sz="2400" dirty="0"/>
              <a:t>quality of life amongst lower extremity wounded amputees in Lebanon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5 machines have been installed ( WTTC, </a:t>
            </a:r>
            <a:r>
              <a:rPr lang="en-US" sz="2400" dirty="0" err="1" smtClean="0"/>
              <a:t>RHuH</a:t>
            </a:r>
            <a:r>
              <a:rPr lang="en-US" sz="2400" dirty="0" smtClean="0"/>
              <a:t>, </a:t>
            </a:r>
            <a:r>
              <a:rPr lang="en-US" sz="2400" dirty="0" err="1" smtClean="0"/>
              <a:t>Bekha</a:t>
            </a:r>
            <a:r>
              <a:rPr lang="en-US" sz="2400" dirty="0" smtClean="0"/>
              <a:t>; </a:t>
            </a:r>
            <a:r>
              <a:rPr lang="en-US" sz="2400" dirty="0" err="1" smtClean="0"/>
              <a:t>Saida</a:t>
            </a:r>
            <a:r>
              <a:rPr lang="en-US" sz="2400" dirty="0" smtClean="0"/>
              <a:t> and at the BAU)</a:t>
            </a:r>
          </a:p>
          <a:p>
            <a:endParaRPr lang="fr-CH" sz="2400" dirty="0"/>
          </a:p>
          <a:p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576" y="434182"/>
            <a:ext cx="1592424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GB" b="1" dirty="0" smtClean="0"/>
              <a:t> </a:t>
            </a:r>
            <a:r>
              <a:rPr lang="en-GB" b="1" dirty="0"/>
              <a:t>Social inclusion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284813" y="2335794"/>
            <a:ext cx="11542426" cy="4522206"/>
          </a:xfrm>
        </p:spPr>
        <p:txBody>
          <a:bodyPr>
            <a:noAutofit/>
          </a:bodyPr>
          <a:lstStyle/>
          <a:p>
            <a:endParaRPr lang="en-US" sz="2400" b="1" u="sng" dirty="0" smtClean="0"/>
          </a:p>
          <a:p>
            <a:endParaRPr lang="en-US" sz="2400" b="1" u="sng" dirty="0" smtClean="0"/>
          </a:p>
          <a:p>
            <a:r>
              <a:rPr lang="en-US" sz="2400" b="1" u="sng" dirty="0" smtClean="0"/>
              <a:t>Since Jan 2017: </a:t>
            </a:r>
          </a:p>
          <a:p>
            <a:r>
              <a:rPr lang="en-GB" sz="2400" dirty="0"/>
              <a:t>Social-economic inclusion of PWDs is strengthened through sport activities (social integration)</a:t>
            </a:r>
          </a:p>
          <a:p>
            <a:endParaRPr lang="en-US" sz="2400" b="1" u="sng" dirty="0" smtClean="0"/>
          </a:p>
          <a:p>
            <a:pPr lvl="0"/>
            <a:r>
              <a:rPr lang="en-US" sz="2400" b="1" u="sng" dirty="0" smtClean="0"/>
              <a:t>Wheelchair </a:t>
            </a:r>
            <a:r>
              <a:rPr lang="en-US" sz="2400" b="1" u="sng" dirty="0"/>
              <a:t>basketball: </a:t>
            </a:r>
            <a:endParaRPr lang="en-US" sz="2400" b="1" u="sng" dirty="0" smtClean="0"/>
          </a:p>
          <a:p>
            <a:pPr lvl="0"/>
            <a:r>
              <a:rPr lang="en-US" sz="2400" dirty="0" smtClean="0"/>
              <a:t>The </a:t>
            </a:r>
            <a:r>
              <a:rPr lang="en-US" sz="2400" dirty="0"/>
              <a:t>referral of players </a:t>
            </a:r>
            <a:r>
              <a:rPr lang="en-US" sz="2400" dirty="0" smtClean="0"/>
              <a:t>already started and 39 athletes have been selected in collaboration with TDSA.</a:t>
            </a:r>
          </a:p>
          <a:p>
            <a:pPr lvl="0"/>
            <a:endParaRPr lang="en-US" sz="2400" dirty="0"/>
          </a:p>
          <a:p>
            <a:r>
              <a:rPr lang="en-US" sz="2400" b="1" u="sng" dirty="0"/>
              <a:t>C</a:t>
            </a:r>
            <a:r>
              <a:rPr lang="en-US" sz="2400" b="1" u="sng" dirty="0" smtClean="0"/>
              <a:t>ash transfer: </a:t>
            </a:r>
          </a:p>
          <a:p>
            <a:r>
              <a:rPr lang="en-US" sz="2400" b="1" dirty="0" smtClean="0"/>
              <a:t>125</a:t>
            </a:r>
            <a:r>
              <a:rPr lang="en-US" sz="2400" dirty="0" smtClean="0"/>
              <a:t> PWD has been referred</a:t>
            </a:r>
          </a:p>
          <a:p>
            <a:pPr marL="514350" indent="-514350">
              <a:buAutoNum type="arabicPlain" startAt="70"/>
            </a:pPr>
            <a:r>
              <a:rPr lang="en-US" sz="2400" dirty="0" smtClean="0"/>
              <a:t>received cash assistance</a:t>
            </a:r>
          </a:p>
          <a:p>
            <a:endParaRPr lang="en-US" sz="2400" dirty="0" smtClean="0"/>
          </a:p>
          <a:p>
            <a:r>
              <a:rPr lang="en-US" sz="2400" dirty="0" smtClean="0"/>
              <a:t>Crowdfunding project with LPHU</a:t>
            </a:r>
            <a:endParaRPr lang="fr-CH" sz="2400" dirty="0"/>
          </a:p>
          <a:p>
            <a:pPr lvl="0"/>
            <a:endParaRPr lang="fr-CH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576" y="479309"/>
            <a:ext cx="1592424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4) </a:t>
            </a:r>
            <a:r>
              <a:rPr lang="en-US" b="1" dirty="0"/>
              <a:t>S</a:t>
            </a:r>
            <a:r>
              <a:rPr lang="en-US" b="1" dirty="0" smtClean="0"/>
              <a:t>ustainability</a:t>
            </a:r>
            <a:endParaRPr lang="fr-CH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80319" y="3385996"/>
            <a:ext cx="10066141" cy="13670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Support a platform with relevant rehabilitation stakeholder to assure good ( accessible)  and sustain PR services </a:t>
            </a:r>
            <a:endParaRPr lang="fr-CH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576" y="434182"/>
            <a:ext cx="1592424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0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068746"/>
          </a:xfrm>
        </p:spPr>
        <p:txBody>
          <a:bodyPr/>
          <a:lstStyle/>
          <a:p>
            <a:pPr algn="ctr"/>
            <a:r>
              <a:rPr lang="en-US" dirty="0" smtClean="0"/>
              <a:t>THANK YOU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236" y="2606060"/>
            <a:ext cx="1664352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 03 19 PRP Presentation GRC - REX (MRT &amp; BRA) - Background</Template>
  <TotalTime>1415</TotalTime>
  <Words>396</Words>
  <Application>Microsoft Office PowerPoint</Application>
  <PresentationFormat>Widescreen</PresentationFormat>
  <Paragraphs>55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Berlin</vt:lpstr>
      <vt:lpstr>Physical Rehabilitation Project in Lebanon </vt:lpstr>
      <vt:lpstr>What is Physical Rehabilitation </vt:lpstr>
      <vt:lpstr>PRP Core objective</vt:lpstr>
      <vt:lpstr>Working Pillar</vt:lpstr>
      <vt:lpstr>1) Ensuring access to rehabilitation services</vt:lpstr>
      <vt:lpstr> 2) Quality of PR services  </vt:lpstr>
      <vt:lpstr>3) Social inclusion</vt:lpstr>
      <vt:lpstr> 4) Sustainability</vt:lpstr>
      <vt:lpstr>THANK YOU </vt:lpstr>
    </vt:vector>
  </TitlesOfParts>
  <Company>ICRC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Rehabilitation Programme</dc:title>
  <dc:creator>dcr</dc:creator>
  <cp:lastModifiedBy>Didier Cooreman</cp:lastModifiedBy>
  <cp:revision>116</cp:revision>
  <cp:lastPrinted>2016-11-02T07:53:29Z</cp:lastPrinted>
  <dcterms:created xsi:type="dcterms:W3CDTF">2015-03-18T20:25:35Z</dcterms:created>
  <dcterms:modified xsi:type="dcterms:W3CDTF">2017-09-18T07:17:38Z</dcterms:modified>
</cp:coreProperties>
</file>